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kzidenz-Grotesk Bold" panose="02000803050000020004" pitchFamily="2" charset="77"/>
      <p:regular r:id="rId11"/>
      <p:bold r:id="rId12"/>
    </p:embeddedFont>
    <p:embeddedFont>
      <p:font typeface="DM Sans" pitchFamily="2" charset="77"/>
      <p:regular r:id="rId13"/>
      <p:bold r:id="rId14"/>
      <p:italic r:id="rId15"/>
      <p:boldItalic r:id="rId16"/>
    </p:embeddedFont>
    <p:embeddedFont>
      <p:font typeface="DM Sans Bold" pitchFamily="2" charset="77"/>
      <p:regular r:id="rId17"/>
      <p:bold r:id="rId18"/>
    </p:embeddedFont>
    <p:embeddedFont>
      <p:font typeface="DM Sans Italics" pitchFamily="2" charset="77"/>
      <p:regular r:id="rId19"/>
      <p:italic r:id="rId20"/>
    </p:embeddedFont>
    <p:embeddedFont>
      <p:font typeface="Droid Serif Bold" panose="02020800060500020200" pitchFamily="18" charset="0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 autoAdjust="0"/>
    <p:restoredTop sz="94632" autoAdjust="0"/>
  </p:normalViewPr>
  <p:slideViewPr>
    <p:cSldViewPr>
      <p:cViewPr varScale="1">
        <p:scale>
          <a:sx n="71" d="100"/>
          <a:sy n="71" d="100"/>
        </p:scale>
        <p:origin x="66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jpe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9837" b="-427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3826197" cy="2692252"/>
          </a:xfrm>
          <a:custGeom>
            <a:avLst/>
            <a:gdLst/>
            <a:ahLst/>
            <a:cxnLst/>
            <a:rect l="l" t="t" r="r" b="b"/>
            <a:pathLst>
              <a:path w="3826197" h="2692252">
                <a:moveTo>
                  <a:pt x="0" y="0"/>
                </a:moveTo>
                <a:lnTo>
                  <a:pt x="3826197" y="0"/>
                </a:lnTo>
                <a:lnTo>
                  <a:pt x="3826197" y="2692252"/>
                </a:lnTo>
                <a:lnTo>
                  <a:pt x="0" y="26922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2183351" y="1653244"/>
            <a:ext cx="5075949" cy="7977915"/>
          </a:xfrm>
          <a:custGeom>
            <a:avLst/>
            <a:gdLst/>
            <a:ahLst/>
            <a:cxnLst/>
            <a:rect l="l" t="t" r="r" b="b"/>
            <a:pathLst>
              <a:path w="5075949" h="7977915">
                <a:moveTo>
                  <a:pt x="0" y="0"/>
                </a:moveTo>
                <a:lnTo>
                  <a:pt x="5075949" y="0"/>
                </a:lnTo>
                <a:lnTo>
                  <a:pt x="5075949" y="7977915"/>
                </a:lnTo>
                <a:lnTo>
                  <a:pt x="0" y="79779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450103" y="2999049"/>
            <a:ext cx="10803463" cy="3045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989"/>
              </a:lnSpc>
            </a:pPr>
            <a:r>
              <a:rPr lang="en-US" sz="9991" spc="-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Pain Level Communicator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13024" y="9020175"/>
            <a:ext cx="12690720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spc="-3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Group: Navdisha Bhakri &amp; Dhruv Chotalia (Group 16)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50103" y="6272971"/>
            <a:ext cx="9920039" cy="687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70"/>
              </a:lnSpc>
              <a:spcBef>
                <a:spcPct val="0"/>
              </a:spcBef>
            </a:pPr>
            <a:r>
              <a:rPr lang="en-US" sz="405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Microcontroller-based Assistive Device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64092" y="1601452"/>
            <a:ext cx="849555" cy="687196"/>
          </a:xfrm>
          <a:custGeom>
            <a:avLst/>
            <a:gdLst/>
            <a:ahLst/>
            <a:cxnLst/>
            <a:rect l="l" t="t" r="r" b="b"/>
            <a:pathLst>
              <a:path w="849555" h="687196">
                <a:moveTo>
                  <a:pt x="0" y="0"/>
                </a:moveTo>
                <a:lnTo>
                  <a:pt x="849555" y="0"/>
                </a:lnTo>
                <a:lnTo>
                  <a:pt x="849555" y="687195"/>
                </a:lnTo>
                <a:lnTo>
                  <a:pt x="0" y="6871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164092" y="4091496"/>
            <a:ext cx="997161" cy="767586"/>
          </a:xfrm>
          <a:custGeom>
            <a:avLst/>
            <a:gdLst/>
            <a:ahLst/>
            <a:cxnLst/>
            <a:rect l="l" t="t" r="r" b="b"/>
            <a:pathLst>
              <a:path w="997161" h="767586">
                <a:moveTo>
                  <a:pt x="0" y="0"/>
                </a:moveTo>
                <a:lnTo>
                  <a:pt x="997161" y="0"/>
                </a:lnTo>
                <a:lnTo>
                  <a:pt x="997161" y="767586"/>
                </a:lnTo>
                <a:lnTo>
                  <a:pt x="0" y="7675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245894" y="6390151"/>
            <a:ext cx="833556" cy="861079"/>
          </a:xfrm>
          <a:custGeom>
            <a:avLst/>
            <a:gdLst/>
            <a:ahLst/>
            <a:cxnLst/>
            <a:rect l="l" t="t" r="r" b="b"/>
            <a:pathLst>
              <a:path w="833556" h="861079">
                <a:moveTo>
                  <a:pt x="0" y="0"/>
                </a:moveTo>
                <a:lnTo>
                  <a:pt x="833556" y="0"/>
                </a:lnTo>
                <a:lnTo>
                  <a:pt x="833556" y="861079"/>
                </a:lnTo>
                <a:lnTo>
                  <a:pt x="0" y="8610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738356" y="3643644"/>
            <a:ext cx="8972250" cy="6246124"/>
          </a:xfrm>
          <a:custGeom>
            <a:avLst/>
            <a:gdLst/>
            <a:ahLst/>
            <a:cxnLst/>
            <a:rect l="l" t="t" r="r" b="b"/>
            <a:pathLst>
              <a:path w="8972250" h="6246124">
                <a:moveTo>
                  <a:pt x="0" y="0"/>
                </a:moveTo>
                <a:lnTo>
                  <a:pt x="8972250" y="0"/>
                </a:lnTo>
                <a:lnTo>
                  <a:pt x="8972250" y="6246124"/>
                </a:lnTo>
                <a:lnTo>
                  <a:pt x="0" y="62461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3311698" y="2622022"/>
            <a:ext cx="4556280" cy="1207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4"/>
              </a:lnSpc>
            </a:pPr>
            <a:r>
              <a:rPr lang="en-US" sz="2324">
                <a:solidFill>
                  <a:srgbClr val="796572"/>
                </a:solidFill>
                <a:latin typeface="DM Sans"/>
                <a:ea typeface="DM Sans"/>
                <a:cs typeface="DM Sans"/>
                <a:sym typeface="DM Sans"/>
              </a:rPr>
              <a:t>Many patients (stroke, ALS, intubated, mobility-restricted) cannot verbally express pain.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311698" y="4925206"/>
            <a:ext cx="4556280" cy="1207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54"/>
              </a:lnSpc>
              <a:spcBef>
                <a:spcPct val="0"/>
              </a:spcBef>
            </a:pPr>
            <a:r>
              <a:rPr lang="en-US" sz="2324">
                <a:solidFill>
                  <a:srgbClr val="796572"/>
                </a:solidFill>
                <a:latin typeface="DM Sans"/>
                <a:ea typeface="DM Sans"/>
                <a:cs typeface="DM Sans"/>
                <a:sym typeface="DM Sans"/>
              </a:rPr>
              <a:t>Traditional tools (e.g., Wong-Baker FACES) require a nurse to be physically present.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311698" y="7293098"/>
            <a:ext cx="3947602" cy="2026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4"/>
              </a:lnSpc>
            </a:pPr>
            <a:r>
              <a:rPr lang="en-US" sz="2324">
                <a:solidFill>
                  <a:srgbClr val="796572"/>
                </a:solidFill>
                <a:latin typeface="DM Sans"/>
                <a:ea typeface="DM Sans"/>
                <a:cs typeface="DM Sans"/>
                <a:sym typeface="DM Sans"/>
              </a:rPr>
              <a:t>This causes delayed treatment, delayed analgesic administration, and patient discomfort.</a:t>
            </a:r>
          </a:p>
          <a:p>
            <a:pPr marL="0" lvl="0" indent="0" algn="l">
              <a:lnSpc>
                <a:spcPts val="3254"/>
              </a:lnSpc>
              <a:spcBef>
                <a:spcPct val="0"/>
              </a:spcBef>
            </a:pPr>
            <a:endParaRPr lang="en-US" sz="2324">
              <a:solidFill>
                <a:srgbClr val="79657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55023" y="1078972"/>
            <a:ext cx="12011366" cy="1581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11000" b="1" spc="-330">
                <a:solidFill>
                  <a:srgbClr val="8B61C2"/>
                </a:solidFill>
                <a:latin typeface="Akzidenz-Grotesk Bold"/>
                <a:ea typeface="Akzidenz-Grotesk Bold"/>
                <a:cs typeface="Akzidenz-Grotesk Bold"/>
                <a:sym typeface="Akzidenz-Grotesk Bold"/>
              </a:rPr>
              <a:t>The Problem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51005" y="2689566"/>
            <a:ext cx="7381220" cy="7401170"/>
          </a:xfrm>
          <a:custGeom>
            <a:avLst/>
            <a:gdLst/>
            <a:ahLst/>
            <a:cxnLst/>
            <a:rect l="l" t="t" r="r" b="b"/>
            <a:pathLst>
              <a:path w="7381220" h="7401170">
                <a:moveTo>
                  <a:pt x="0" y="0"/>
                </a:moveTo>
                <a:lnTo>
                  <a:pt x="7381220" y="0"/>
                </a:lnTo>
                <a:lnTo>
                  <a:pt x="7381220" y="7401170"/>
                </a:lnTo>
                <a:lnTo>
                  <a:pt x="0" y="7401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83723" y="363899"/>
            <a:ext cx="16704277" cy="1581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11000" b="1" spc="-330">
                <a:solidFill>
                  <a:srgbClr val="8B61C2"/>
                </a:solidFill>
                <a:latin typeface="Akzidenz-Grotesk Bold"/>
                <a:ea typeface="Akzidenz-Grotesk Bold"/>
                <a:cs typeface="Akzidenz-Grotesk Bold"/>
                <a:sym typeface="Akzidenz-Grotesk Bold"/>
              </a:rPr>
              <a:t>Background Research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541615" y="1703115"/>
            <a:ext cx="7204770" cy="554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4"/>
              </a:lnSpc>
              <a:spcBef>
                <a:spcPct val="0"/>
              </a:spcBef>
            </a:pPr>
            <a:r>
              <a:rPr lang="en-US" sz="2800" i="1" dirty="0">
                <a:solidFill>
                  <a:srgbClr val="5E17EB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Existing Solutions &amp; Their Limitations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935861" y="3033502"/>
            <a:ext cx="8352139" cy="5005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54"/>
              </a:lnSpc>
              <a:spcBef>
                <a:spcPct val="0"/>
              </a:spcBef>
            </a:pPr>
            <a:r>
              <a:rPr lang="en-US" sz="3824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Key Points:</a:t>
            </a:r>
          </a:p>
          <a:p>
            <a:pPr algn="l">
              <a:lnSpc>
                <a:spcPts val="4374"/>
              </a:lnSpc>
              <a:spcBef>
                <a:spcPct val="0"/>
              </a:spcBef>
            </a:pPr>
            <a:endParaRPr lang="en-US" sz="3824" b="1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algn="l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13% of Canadian adults have mobility or communication disabilities.</a:t>
            </a:r>
          </a:p>
          <a:p>
            <a:pPr algn="l">
              <a:lnSpc>
                <a:spcPts val="3814"/>
              </a:lnSpc>
              <a:spcBef>
                <a:spcPct val="0"/>
              </a:spcBef>
            </a:pPr>
            <a:endParaRPr lang="en-US" sz="2724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Current tools fall into two categories:</a:t>
            </a:r>
          </a:p>
          <a:p>
            <a:pPr algn="l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Call Bell Systems: simple ON/OFF, no detail.</a:t>
            </a:r>
          </a:p>
          <a:p>
            <a:pPr algn="l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Bedside Tablets: high detail but require fine motor control.</a:t>
            </a:r>
          </a:p>
          <a:p>
            <a:pPr algn="l">
              <a:lnSpc>
                <a:spcPts val="3534"/>
              </a:lnSpc>
              <a:spcBef>
                <a:spcPct val="0"/>
              </a:spcBef>
            </a:pPr>
            <a:endParaRPr lang="en-US" sz="2724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935861" y="8273420"/>
            <a:ext cx="8352139" cy="98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0"/>
              </a:lnSpc>
              <a:spcBef>
                <a:spcPct val="0"/>
              </a:spcBef>
            </a:pPr>
            <a:r>
              <a:rPr lang="en-US" sz="285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Gap:</a:t>
            </a:r>
            <a:r>
              <a:rPr lang="en-US" sz="28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No device with simple interface + detailed pain information.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47071" y="2271849"/>
            <a:ext cx="10240929" cy="7708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Research Insight: </a:t>
            </a:r>
            <a:r>
              <a:rPr lang="en-US" sz="208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Existing tools are either too simple (call bell) or too complex (tablets).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endParaRPr lang="en-US" sz="2084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Accessibility Requirement: </a:t>
            </a:r>
            <a:r>
              <a:rPr lang="en-US" sz="208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Many patients (ALS, stroke, intubated) can press one button but cannot navigate screens.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endParaRPr lang="en-US" sz="2084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Design Decision: </a:t>
            </a:r>
            <a:r>
              <a:rPr lang="en-US" sz="208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Chose single-button input with 5 pain levels because it works for patients with limited mobility.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</a:t>
            </a:r>
            <a:r>
              <a:rPr lang="en-US" sz="2084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nstant Feedback Need:  </a:t>
            </a:r>
            <a:r>
              <a:rPr lang="en-US" sz="208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Selected RGB LED because it delivers fast, intuitive color confirmation (Green → Yellow → Red).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endParaRPr lang="en-US" sz="2084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Nurse Interaction Gap: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→ Added two-way UART so nurses can acknowledge or respond (A).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endParaRPr lang="en-US" sz="2084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Performance Requirement: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→ LED driver written in Assembly to guarantee zero-latency updates.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endParaRPr lang="en-US" sz="2084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Testing Feedback:</a:t>
            </a:r>
          </a:p>
          <a:p>
            <a:pPr algn="l">
              <a:lnSpc>
                <a:spcPts val="2917"/>
              </a:lnSpc>
              <a:spcBef>
                <a:spcPct val="0"/>
              </a:spcBef>
            </a:pPr>
            <a:r>
              <a:rPr lang="en-US" sz="208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→ Initial blinking patterns confused users → changed to steady color signals based on medical color codes.</a:t>
            </a:r>
          </a:p>
        </p:txBody>
      </p:sp>
      <p:sp>
        <p:nvSpPr>
          <p:cNvPr id="3" name="Freeform 3"/>
          <p:cNvSpPr/>
          <p:nvPr/>
        </p:nvSpPr>
        <p:spPr>
          <a:xfrm>
            <a:off x="424261" y="3774012"/>
            <a:ext cx="7356914" cy="4023115"/>
          </a:xfrm>
          <a:custGeom>
            <a:avLst/>
            <a:gdLst/>
            <a:ahLst/>
            <a:cxnLst/>
            <a:rect l="l" t="t" r="r" b="b"/>
            <a:pathLst>
              <a:path w="7356914" h="4023115">
                <a:moveTo>
                  <a:pt x="0" y="0"/>
                </a:moveTo>
                <a:lnTo>
                  <a:pt x="7356915" y="0"/>
                </a:lnTo>
                <a:lnTo>
                  <a:pt x="7356915" y="4023115"/>
                </a:lnTo>
                <a:lnTo>
                  <a:pt x="0" y="40231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88" b="-2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102719" y="942975"/>
            <a:ext cx="10680081" cy="721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914"/>
              </a:lnSpc>
              <a:spcBef>
                <a:spcPct val="0"/>
              </a:spcBef>
            </a:pPr>
            <a:r>
              <a:rPr lang="en-US" sz="4224" b="1" dirty="0">
                <a:solidFill>
                  <a:srgbClr val="5E17EB"/>
                </a:solidFill>
                <a:latin typeface="DM Sans Bold"/>
                <a:ea typeface="DM Sans Bold"/>
                <a:cs typeface="DM Sans Bold"/>
                <a:sym typeface="DM Sans Bold"/>
              </a:rPr>
              <a:t>How We Came Up With the Solution 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8059" y="3125161"/>
            <a:ext cx="469367" cy="361839"/>
          </a:xfrm>
          <a:custGeom>
            <a:avLst/>
            <a:gdLst/>
            <a:ahLst/>
            <a:cxnLst/>
            <a:rect l="l" t="t" r="r" b="b"/>
            <a:pathLst>
              <a:path w="469367" h="361839">
                <a:moveTo>
                  <a:pt x="0" y="0"/>
                </a:moveTo>
                <a:lnTo>
                  <a:pt x="469367" y="0"/>
                </a:lnTo>
                <a:lnTo>
                  <a:pt x="469367" y="361839"/>
                </a:lnTo>
                <a:lnTo>
                  <a:pt x="0" y="3618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188515" y="6607110"/>
            <a:ext cx="469367" cy="361839"/>
          </a:xfrm>
          <a:custGeom>
            <a:avLst/>
            <a:gdLst/>
            <a:ahLst/>
            <a:cxnLst/>
            <a:rect l="l" t="t" r="r" b="b"/>
            <a:pathLst>
              <a:path w="469367" h="361839">
                <a:moveTo>
                  <a:pt x="0" y="0"/>
                </a:moveTo>
                <a:lnTo>
                  <a:pt x="469367" y="0"/>
                </a:lnTo>
                <a:lnTo>
                  <a:pt x="469367" y="361840"/>
                </a:lnTo>
                <a:lnTo>
                  <a:pt x="0" y="361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88515" y="7783392"/>
            <a:ext cx="469367" cy="361839"/>
          </a:xfrm>
          <a:custGeom>
            <a:avLst/>
            <a:gdLst/>
            <a:ahLst/>
            <a:cxnLst/>
            <a:rect l="l" t="t" r="r" b="b"/>
            <a:pathLst>
              <a:path w="469367" h="361839">
                <a:moveTo>
                  <a:pt x="0" y="0"/>
                </a:moveTo>
                <a:lnTo>
                  <a:pt x="469367" y="0"/>
                </a:lnTo>
                <a:lnTo>
                  <a:pt x="469367" y="361840"/>
                </a:lnTo>
                <a:lnTo>
                  <a:pt x="0" y="361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738524" y="2780285"/>
            <a:ext cx="7990435" cy="6805815"/>
          </a:xfrm>
          <a:custGeom>
            <a:avLst/>
            <a:gdLst/>
            <a:ahLst/>
            <a:cxnLst/>
            <a:rect l="l" t="t" r="r" b="b"/>
            <a:pathLst>
              <a:path w="7990435" h="6805815">
                <a:moveTo>
                  <a:pt x="0" y="0"/>
                </a:moveTo>
                <a:lnTo>
                  <a:pt x="7990435" y="0"/>
                </a:lnTo>
                <a:lnTo>
                  <a:pt x="7990435" y="6805815"/>
                </a:lnTo>
                <a:lnTo>
                  <a:pt x="0" y="6805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79" r="-1382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3649764" y="972511"/>
            <a:ext cx="16594445" cy="1752600"/>
            <a:chOff x="0" y="0"/>
            <a:chExt cx="22125927" cy="2336800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22125927" cy="927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19"/>
                </a:lnSpc>
              </a:pPr>
              <a:r>
                <a:rPr lang="en-US" sz="4599" b="1" spc="-45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Our Solution – Pain Level Communicator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587500"/>
              <a:ext cx="22125927" cy="6248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9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078804" y="3144100"/>
            <a:ext cx="7180496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Single Button Input (SW2): </a:t>
            </a:r>
            <a:r>
              <a:rPr lang="en-US" sz="24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increments pain level 1–5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74626" y="7783392"/>
            <a:ext cx="7877156" cy="150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9"/>
              </a:lnSpc>
            </a:pPr>
            <a:r>
              <a:rPr lang="en-US" sz="25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Two-Way Response:</a:t>
            </a:r>
          </a:p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‘A’ = Acknowledge → White LED</a:t>
            </a:r>
          </a:p>
          <a:p>
            <a:pPr algn="l">
              <a:lnSpc>
                <a:spcPts val="2999"/>
              </a:lnSpc>
            </a:pPr>
            <a:endParaRPr lang="en-US" sz="2499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999"/>
              </a:lnSpc>
            </a:pPr>
            <a:endParaRPr lang="en-US" sz="2499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078804" y="6602292"/>
            <a:ext cx="7645858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UART transmission to caregiver’s computer.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074626" y="4697292"/>
            <a:ext cx="7877156" cy="148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RGB LED shows visual feedback:</a:t>
            </a:r>
          </a:p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Green = mild, Yellow = moderate, Red = severe, plus combinations for pain level 3 &amp; 4.</a:t>
            </a:r>
          </a:p>
          <a:p>
            <a:pPr algn="l">
              <a:lnSpc>
                <a:spcPts val="2999"/>
              </a:lnSpc>
            </a:pPr>
            <a:endParaRPr lang="en-US" sz="2499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9188515" y="4697292"/>
            <a:ext cx="469367" cy="361839"/>
          </a:xfrm>
          <a:custGeom>
            <a:avLst/>
            <a:gdLst/>
            <a:ahLst/>
            <a:cxnLst/>
            <a:rect l="l" t="t" r="r" b="b"/>
            <a:pathLst>
              <a:path w="469367" h="361839">
                <a:moveTo>
                  <a:pt x="0" y="0"/>
                </a:moveTo>
                <a:lnTo>
                  <a:pt x="469367" y="0"/>
                </a:lnTo>
                <a:lnTo>
                  <a:pt x="469367" y="361840"/>
                </a:lnTo>
                <a:lnTo>
                  <a:pt x="0" y="361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14167" y="408598"/>
            <a:ext cx="13907236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00"/>
              </a:lnSpc>
            </a:pPr>
            <a:r>
              <a:rPr lang="en-US" sz="6000" b="1">
                <a:solidFill>
                  <a:srgbClr val="000000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 HARDWARE &amp; PERIPHERALS</a:t>
            </a:r>
          </a:p>
        </p:txBody>
      </p:sp>
      <p:sp>
        <p:nvSpPr>
          <p:cNvPr id="3" name="Freeform 3"/>
          <p:cNvSpPr/>
          <p:nvPr/>
        </p:nvSpPr>
        <p:spPr>
          <a:xfrm>
            <a:off x="2315927" y="2771251"/>
            <a:ext cx="13327867" cy="5747643"/>
          </a:xfrm>
          <a:custGeom>
            <a:avLst/>
            <a:gdLst/>
            <a:ahLst/>
            <a:cxnLst/>
            <a:rect l="l" t="t" r="r" b="b"/>
            <a:pathLst>
              <a:path w="13327867" h="5747643">
                <a:moveTo>
                  <a:pt x="0" y="0"/>
                </a:moveTo>
                <a:lnTo>
                  <a:pt x="13327867" y="0"/>
                </a:lnTo>
                <a:lnTo>
                  <a:pt x="13327867" y="5747643"/>
                </a:lnTo>
                <a:lnTo>
                  <a:pt x="0" y="57476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226448" y="4746611"/>
            <a:ext cx="603440" cy="614615"/>
          </a:xfrm>
          <a:custGeom>
            <a:avLst/>
            <a:gdLst/>
            <a:ahLst/>
            <a:cxnLst/>
            <a:rect l="l" t="t" r="r" b="b"/>
            <a:pathLst>
              <a:path w="603440" h="614615">
                <a:moveTo>
                  <a:pt x="0" y="0"/>
                </a:moveTo>
                <a:lnTo>
                  <a:pt x="603440" y="0"/>
                </a:lnTo>
                <a:lnTo>
                  <a:pt x="603440" y="614616"/>
                </a:lnTo>
                <a:lnTo>
                  <a:pt x="0" y="614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3483081" y="3263369"/>
            <a:ext cx="669032" cy="700393"/>
          </a:xfrm>
          <a:custGeom>
            <a:avLst/>
            <a:gdLst/>
            <a:ahLst/>
            <a:cxnLst/>
            <a:rect l="l" t="t" r="r" b="b"/>
            <a:pathLst>
              <a:path w="669032" h="700393">
                <a:moveTo>
                  <a:pt x="0" y="0"/>
                </a:moveTo>
                <a:lnTo>
                  <a:pt x="669032" y="0"/>
                </a:lnTo>
                <a:lnTo>
                  <a:pt x="669032" y="700393"/>
                </a:lnTo>
                <a:lnTo>
                  <a:pt x="0" y="7003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571187" y="2001351"/>
            <a:ext cx="653306" cy="608286"/>
          </a:xfrm>
          <a:custGeom>
            <a:avLst/>
            <a:gdLst/>
            <a:ahLst/>
            <a:cxnLst/>
            <a:rect l="l" t="t" r="r" b="b"/>
            <a:pathLst>
              <a:path w="653306" h="608286">
                <a:moveTo>
                  <a:pt x="0" y="0"/>
                </a:moveTo>
                <a:lnTo>
                  <a:pt x="653306" y="0"/>
                </a:lnTo>
                <a:lnTo>
                  <a:pt x="653306" y="608286"/>
                </a:lnTo>
                <a:lnTo>
                  <a:pt x="0" y="6082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700" b="-370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315927" y="8680819"/>
            <a:ext cx="5240908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0"/>
              </a:lnSpc>
              <a:spcBef>
                <a:spcPct val="0"/>
              </a:spcBef>
            </a:pPr>
            <a:r>
              <a:rPr lang="en-US" sz="23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Button (Input): increments pain level.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40784" y="7347865"/>
            <a:ext cx="5385240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0"/>
              </a:lnSpc>
              <a:spcBef>
                <a:spcPct val="0"/>
              </a:spcBef>
            </a:pPr>
            <a:r>
              <a:rPr lang="en-US" sz="23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RGB LED (Output): shows pain intensity visually.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305009" y="6240532"/>
            <a:ext cx="4628001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0"/>
              </a:lnSpc>
              <a:spcBef>
                <a:spcPct val="0"/>
              </a:spcBef>
            </a:pPr>
            <a:r>
              <a:rPr lang="en-US" sz="23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UART (Serial Communication): sends data to caregiver.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02724" y="4800600"/>
            <a:ext cx="5384015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0"/>
              </a:lnSpc>
              <a:spcBef>
                <a:spcPct val="0"/>
              </a:spcBef>
            </a:pPr>
            <a:r>
              <a:rPr lang="en-US" sz="23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GPIO Interrupt: ensures accurate and responsive button presses.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0BE4E70-4180-B0B3-EC84-3055182113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5601143"/>
              </p:ext>
            </p:extLst>
          </p:nvPr>
        </p:nvGraphicFramePr>
        <p:xfrm>
          <a:off x="0" y="1805940"/>
          <a:ext cx="18288000" cy="8481063"/>
        </p:xfrm>
        <a:graphic>
          <a:graphicData uri="http://schemas.openxmlformats.org/drawingml/2006/table">
            <a:tbl>
              <a:tblPr/>
              <a:tblGrid>
                <a:gridCol w="9144000">
                  <a:extLst>
                    <a:ext uri="{9D8B030D-6E8A-4147-A177-3AD203B41FA5}">
                      <a16:colId xmlns:a16="http://schemas.microsoft.com/office/drawing/2014/main" val="1453434699"/>
                    </a:ext>
                  </a:extLst>
                </a:gridCol>
                <a:gridCol w="9144000">
                  <a:extLst>
                    <a:ext uri="{9D8B030D-6E8A-4147-A177-3AD203B41FA5}">
                      <a16:colId xmlns:a16="http://schemas.microsoft.com/office/drawing/2014/main" val="837120032"/>
                    </a:ext>
                  </a:extLst>
                </a:gridCol>
              </a:tblGrid>
              <a:tr h="140270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>
                          <a:effectLst/>
                        </a:rPr>
                        <a:t>ISSUES</a:t>
                      </a: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1" dirty="0">
                          <a:effectLst/>
                        </a:rPr>
                        <a:t>FIX</a:t>
                      </a: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9688032"/>
                  </a:ext>
                </a:extLst>
              </a:tr>
              <a:tr h="142666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effectLst/>
                        </a:rPr>
                        <a:t>The board crashed on startup due to a Hard Fault.</a:t>
                      </a: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effectLst/>
                        </a:rPr>
                        <a:t>Added a manual clock-enable routine (CLOCK_EnableClock(kCLOCK_PortA/C/E)) before calling any Assembly functions.</a:t>
                      </a: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759095"/>
                  </a:ext>
                </a:extLst>
              </a:tr>
              <a:tr h="226809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effectLst/>
                        </a:rPr>
                        <a:t>Every press kept adding up endlessly (1 → 2 → 3 → 4…).</a:t>
                      </a: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IN" sz="2400" b="0" i="0">
                          <a:solidFill>
                            <a:srgbClr val="000000"/>
                          </a:solidFill>
                          <a:effectLst/>
                        </a:rPr>
                        <a:t>Implemented a </a:t>
                      </a:r>
                      <a:r>
                        <a:rPr lang="en-IN" sz="2400" b="1" i="0">
                          <a:solidFill>
                            <a:srgbClr val="000000"/>
                          </a:solidFill>
                          <a:effectLst/>
                        </a:rPr>
                        <a:t>session-based input system</a:t>
                      </a:r>
                      <a:r>
                        <a:rPr lang="en-IN" sz="2400" b="0" i="0">
                          <a:solidFill>
                            <a:srgbClr val="000000"/>
                          </a:solidFill>
                          <a:effectLst/>
                        </a:rPr>
                        <a:t>using PIT interrupt.</a:t>
                      </a:r>
                      <a:endParaRPr lang="en-IN" sz="2400">
                        <a:effectLst/>
                      </a:endParaRPr>
                    </a:p>
                    <a:p>
                      <a:pPr algn="ctr" rtl="0">
                        <a:buFont typeface="Arial" panose="020B0604020202020204" pitchFamily="34" charset="0"/>
                        <a:buChar char="•"/>
                      </a:pPr>
                      <a:r>
                        <a:rPr lang="en-IN" sz="2400" b="0" i="0">
                          <a:solidFill>
                            <a:srgbClr val="000000"/>
                          </a:solidFill>
                          <a:effectLst/>
                        </a:rPr>
                        <a:t>After 1.5 seconds of no presses → value is saved → counter resets.</a:t>
                      </a:r>
                      <a:endParaRPr lang="en-IN" sz="2400">
                        <a:effectLst/>
                      </a:endParaRP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002969"/>
                  </a:ext>
                </a:extLst>
              </a:tr>
              <a:tr h="198089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effectLst/>
                        </a:rPr>
                        <a:t>SW2 (PTD11) interrupts were not firing because the pin floated and pull-ups were not configured, causing missed or repeated interrupts.</a:t>
                      </a: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IN" sz="2400" b="0" i="0">
                          <a:solidFill>
                            <a:srgbClr val="000000"/>
                          </a:solidFill>
                          <a:effectLst/>
                        </a:rPr>
                        <a:t>Configured PTD11 with an internal pull-up using PORT_SetPinConfig(), making interrupts reliable.</a:t>
                      </a:r>
                      <a:endParaRPr lang="en-IN" sz="2400">
                        <a:effectLst/>
                      </a:endParaRP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377504"/>
                  </a:ext>
                </a:extLst>
              </a:tr>
              <a:tr h="140270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>
                          <a:effectLst/>
                        </a:rPr>
                        <a:t>Button presses caused double or missed counts due to switch noise and fast interrupt handling.</a:t>
                      </a: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dirty="0">
                          <a:effectLst/>
                        </a:rPr>
                        <a:t>Implemented a PIT timer as a debounce and multi-press window to accurately capture pain-level input.</a:t>
                      </a:r>
                    </a:p>
                  </a:txBody>
                  <a:tcPr marL="59202" marR="59202" marT="29601" marB="29601" anchor="ctr">
                    <a:lnL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6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6325965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97263150-59FE-1E40-B103-21DC9135FD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468" y="2191402"/>
            <a:ext cx="4209830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Freeform 2">
            <a:extLst>
              <a:ext uri="{FF2B5EF4-FFF2-40B4-BE49-F238E27FC236}">
                <a16:creationId xmlns:a16="http://schemas.microsoft.com/office/drawing/2014/main" id="{E9ECF998-CA41-384D-E545-90E570236944}"/>
              </a:ext>
            </a:extLst>
          </p:cNvPr>
          <p:cNvSpPr/>
          <p:nvPr/>
        </p:nvSpPr>
        <p:spPr>
          <a:xfrm>
            <a:off x="-4482" y="0"/>
            <a:ext cx="18288000" cy="1830592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2614"/>
            </a:stretch>
          </a:blipFill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sz="5400" b="1" dirty="0"/>
              <a:t>                           </a:t>
            </a:r>
            <a:r>
              <a:rPr lang="en-IN" sz="7200" b="1" dirty="0"/>
              <a:t>Issues &amp; Obstacles We Faced</a:t>
            </a:r>
            <a:endParaRPr lang="en-US" sz="7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2201754"/>
          </a:xfrm>
          <a:custGeom>
            <a:avLst/>
            <a:gdLst/>
            <a:ahLst/>
            <a:cxnLst/>
            <a:rect l="l" t="t" r="r" b="b"/>
            <a:pathLst>
              <a:path w="18288000" h="2201754">
                <a:moveTo>
                  <a:pt x="0" y="0"/>
                </a:moveTo>
                <a:lnTo>
                  <a:pt x="18288000" y="0"/>
                </a:lnTo>
                <a:lnTo>
                  <a:pt x="18288000" y="2201754"/>
                </a:lnTo>
                <a:lnTo>
                  <a:pt x="0" y="22017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302" t="-870810" b="-626111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6037" b="6037"/>
          <a:stretch>
            <a:fillRect/>
          </a:stretch>
        </p:blipFill>
        <p:spPr>
          <a:xfrm>
            <a:off x="1028700" y="2201754"/>
            <a:ext cx="16230600" cy="804409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527935" y="419840"/>
            <a:ext cx="14893105" cy="135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30"/>
              </a:lnSpc>
            </a:pPr>
            <a:r>
              <a:rPr lang="en-US" sz="8858" b="1" spc="-88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Prototype Demo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2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261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423994" y="3261454"/>
            <a:ext cx="9439929" cy="20187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498"/>
              </a:lnSpc>
              <a:spcBef>
                <a:spcPct val="0"/>
              </a:spcBef>
            </a:pPr>
            <a:r>
              <a:rPr lang="en-US" sz="11784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659097" y="5280212"/>
            <a:ext cx="8969722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999" i="1" spc="-39" dirty="0">
                <a:solidFill>
                  <a:srgbClr val="00000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Guiding You Toward a Life Beyond Pain.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539</Words>
  <Application>Microsoft Macintosh PowerPoint</Application>
  <PresentationFormat>Custom</PresentationFormat>
  <Paragraphs>61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DM Sans Italics</vt:lpstr>
      <vt:lpstr>Droid Serif Bold</vt:lpstr>
      <vt:lpstr>Akzidenz-Grotesk Bold</vt:lpstr>
      <vt:lpstr>DM Sans Bold</vt:lpstr>
      <vt:lpstr>Arial</vt:lpstr>
      <vt:lpstr>DM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Rose Simple Dégradés Technologie Argumentaire Présentation</dc:title>
  <cp:lastModifiedBy>Navdisha Bhakri</cp:lastModifiedBy>
  <cp:revision>2</cp:revision>
  <dcterms:created xsi:type="dcterms:W3CDTF">2006-08-16T00:00:00Z</dcterms:created>
  <dcterms:modified xsi:type="dcterms:W3CDTF">2025-12-01T04:06:12Z</dcterms:modified>
  <dc:identifier>DAG5uORvDqA</dc:identifier>
</cp:coreProperties>
</file>

<file path=docProps/thumbnail.jpeg>
</file>